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A9499F-4F59-485E-BDB3-FD6457EC42EF}"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526142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499F-4F59-485E-BDB3-FD6457EC42EF}"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2874114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499F-4F59-485E-BDB3-FD6457EC42EF}"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1652169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499F-4F59-485E-BDB3-FD6457EC42EF}"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418007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A9499F-4F59-485E-BDB3-FD6457EC42EF}" type="datetimeFigureOut">
              <a:rPr lang="en-US" smtClean="0"/>
              <a:t>9/30/2014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1965390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9499F-4F59-485E-BDB3-FD6457EC42EF}"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2034903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A9499F-4F59-485E-BDB3-FD6457EC42EF}" type="datetimeFigureOut">
              <a:rPr lang="en-US" smtClean="0"/>
              <a:t>9/30/2014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1791431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A9499F-4F59-485E-BDB3-FD6457EC42EF}" type="datetimeFigureOut">
              <a:rPr lang="en-US" smtClean="0"/>
              <a:t>9/30/2014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3432361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9499F-4F59-485E-BDB3-FD6457EC42EF}" type="datetimeFigureOut">
              <a:rPr lang="en-US" smtClean="0"/>
              <a:t>9/30/2014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156213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499F-4F59-485E-BDB3-FD6457EC42EF}"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854406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499F-4F59-485E-BDB3-FD6457EC42EF}" type="datetimeFigureOut">
              <a:rPr lang="en-US" smtClean="0"/>
              <a:t>9/30/2014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1A0C8-8835-4D1B-B744-4C8FA4EA8B3A}" type="slidenum">
              <a:rPr lang="en-US" smtClean="0"/>
              <a:t>‹#›</a:t>
            </a:fld>
            <a:endParaRPr lang="en-US"/>
          </a:p>
        </p:txBody>
      </p:sp>
    </p:spTree>
    <p:extLst>
      <p:ext uri="{BB962C8B-B14F-4D97-AF65-F5344CB8AC3E}">
        <p14:creationId xmlns:p14="http://schemas.microsoft.com/office/powerpoint/2010/main" val="1162281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9499F-4F59-485E-BDB3-FD6457EC42EF}" type="datetimeFigureOut">
              <a:rPr lang="en-US" smtClean="0"/>
              <a:t>9/30/2014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1A0C8-8835-4D1B-B744-4C8FA4EA8B3A}" type="slidenum">
              <a:rPr lang="en-US" smtClean="0"/>
              <a:t>‹#›</a:t>
            </a:fld>
            <a:endParaRPr lang="en-US"/>
          </a:p>
        </p:txBody>
      </p:sp>
    </p:spTree>
    <p:extLst>
      <p:ext uri="{BB962C8B-B14F-4D97-AF65-F5344CB8AC3E}">
        <p14:creationId xmlns:p14="http://schemas.microsoft.com/office/powerpoint/2010/main" val="3851735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in.gov/sbo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sgordon@sboa.in.gov" TargetMode="External"/><Relationship Id="rId2" Type="http://schemas.openxmlformats.org/officeDocument/2006/relationships/hyperlink" Target="mailto:tcaldwell@sboa.in.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t>Year-End Duties</a:t>
            </a:r>
            <a:endParaRPr lang="en-US" i="1" dirty="0"/>
          </a:p>
        </p:txBody>
      </p:sp>
    </p:spTree>
    <p:extLst>
      <p:ext uri="{BB962C8B-B14F-4D97-AF65-F5344CB8AC3E}">
        <p14:creationId xmlns:p14="http://schemas.microsoft.com/office/powerpoint/2010/main" val="383869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Year-End Duties</a:t>
            </a:r>
            <a:endParaRPr lang="en-US" sz="3200" i="1" dirty="0"/>
          </a:p>
        </p:txBody>
      </p:sp>
      <p:sp>
        <p:nvSpPr>
          <p:cNvPr id="3" name="Content Placeholder 2"/>
          <p:cNvSpPr>
            <a:spLocks noGrp="1"/>
          </p:cNvSpPr>
          <p:nvPr>
            <p:ph idx="1"/>
          </p:nvPr>
        </p:nvSpPr>
        <p:spPr>
          <a:xfrm>
            <a:off x="457200" y="1600200"/>
            <a:ext cx="8229600" cy="4876800"/>
          </a:xfrm>
        </p:spPr>
        <p:txBody>
          <a:bodyPr>
            <a:normAutofit/>
          </a:bodyPr>
          <a:lstStyle/>
          <a:p>
            <a:pPr marL="0" indent="0">
              <a:buNone/>
            </a:pPr>
            <a:r>
              <a:rPr lang="en-US" sz="2000" u="sng" dirty="0" smtClean="0"/>
              <a:t>Cancellation of Warrants – Old Outstanding Checks</a:t>
            </a:r>
          </a:p>
          <a:p>
            <a:pPr marL="0" indent="0">
              <a:buNone/>
            </a:pPr>
            <a:endParaRPr lang="en-US" sz="2000" u="sng" dirty="0" smtClean="0"/>
          </a:p>
          <a:p>
            <a:pPr marL="0" indent="0">
              <a:buNone/>
            </a:pPr>
            <a:r>
              <a:rPr lang="en-US" sz="2000" dirty="0"/>
              <a:t>	</a:t>
            </a:r>
            <a:r>
              <a:rPr lang="en-US" sz="2000" dirty="0" smtClean="0"/>
              <a:t>IC 5-11-10.5 :  All checks outstanding and unpaid for a period 2 years as of December 31 of each year shall be declared cancelled.</a:t>
            </a:r>
          </a:p>
          <a:p>
            <a:pPr marL="0" indent="0">
              <a:buNone/>
            </a:pPr>
            <a:endParaRPr lang="en-US" sz="2000" dirty="0"/>
          </a:p>
          <a:p>
            <a:pPr marL="0" indent="0">
              <a:buNone/>
            </a:pPr>
            <a:r>
              <a:rPr lang="en-US" sz="1800" b="1" dirty="0" smtClean="0"/>
              <a:t>Example – At December 31, 2014;</a:t>
            </a:r>
          </a:p>
          <a:p>
            <a:pPr marL="0" indent="0">
              <a:buNone/>
            </a:pPr>
            <a:r>
              <a:rPr lang="en-US" sz="2000" dirty="0"/>
              <a:t>	</a:t>
            </a:r>
            <a:r>
              <a:rPr lang="en-US" sz="2000" dirty="0" smtClean="0"/>
              <a:t>Check #1234 was written on February 27, 2012 and has not cleared the bank and is on the outstanding check list.  At 12/31/14, it would be considered “cancelled”.</a:t>
            </a:r>
          </a:p>
          <a:p>
            <a:pPr marL="0" indent="0">
              <a:buNone/>
            </a:pPr>
            <a:r>
              <a:rPr lang="en-US" sz="2000" dirty="0"/>
              <a:t>	</a:t>
            </a:r>
            <a:endParaRPr lang="en-US" sz="2000" dirty="0" smtClean="0"/>
          </a:p>
          <a:p>
            <a:pPr marL="0" indent="0">
              <a:buNone/>
            </a:pPr>
            <a:r>
              <a:rPr lang="en-US" sz="2000" dirty="0"/>
              <a:t>	</a:t>
            </a:r>
            <a:r>
              <a:rPr lang="en-US" sz="2000" dirty="0" smtClean="0"/>
              <a:t>Check #9876 was written on November 2, 2013 and has not cleared the bank and is on the outstanding check list.  At 12/31/14, this check would </a:t>
            </a:r>
            <a:r>
              <a:rPr lang="en-US" sz="2000" i="1" dirty="0" smtClean="0"/>
              <a:t>not</a:t>
            </a:r>
            <a:r>
              <a:rPr lang="en-US" sz="2000" dirty="0" smtClean="0"/>
              <a:t> be considered “cancelled” and should remain on the outstanding check list.</a:t>
            </a:r>
            <a:endParaRPr lang="en-US" sz="2000" dirty="0"/>
          </a:p>
        </p:txBody>
      </p:sp>
    </p:spTree>
    <p:extLst>
      <p:ext uri="{BB962C8B-B14F-4D97-AF65-F5344CB8AC3E}">
        <p14:creationId xmlns:p14="http://schemas.microsoft.com/office/powerpoint/2010/main" val="3984907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Year-End Duties</a:t>
            </a:r>
            <a:endParaRPr lang="en-US" sz="3200" dirty="0"/>
          </a:p>
        </p:txBody>
      </p:sp>
      <p:sp>
        <p:nvSpPr>
          <p:cNvPr id="3" name="Content Placeholder 2"/>
          <p:cNvSpPr>
            <a:spLocks noGrp="1"/>
          </p:cNvSpPr>
          <p:nvPr>
            <p:ph idx="1"/>
          </p:nvPr>
        </p:nvSpPr>
        <p:spPr/>
        <p:txBody>
          <a:bodyPr>
            <a:normAutofit/>
          </a:bodyPr>
          <a:lstStyle/>
          <a:p>
            <a:pPr marL="0" indent="0">
              <a:buNone/>
            </a:pPr>
            <a:r>
              <a:rPr lang="en-US" sz="2000" dirty="0" smtClean="0"/>
              <a:t>Not later than March 1 of each year, the controller or </a:t>
            </a:r>
            <a:r>
              <a:rPr lang="en-US" sz="2000" dirty="0" err="1" smtClean="0"/>
              <a:t>clerk-treasurer</a:t>
            </a:r>
            <a:r>
              <a:rPr lang="en-US" sz="2000" dirty="0" smtClean="0"/>
              <a:t> shall prepare a list of all checks outstanding for 2 or more years as of December 31.  One copy of the list prepared is filed with the city/town council.  The controller/</a:t>
            </a:r>
            <a:r>
              <a:rPr lang="en-US" sz="2000" dirty="0" err="1" smtClean="0"/>
              <a:t>clerk-treasurer</a:t>
            </a:r>
            <a:r>
              <a:rPr lang="en-US" sz="2000" dirty="0" smtClean="0"/>
              <a:t> keeps a copy.  </a:t>
            </a:r>
          </a:p>
          <a:p>
            <a:pPr marL="0" indent="0">
              <a:buNone/>
            </a:pPr>
            <a:endParaRPr lang="en-US" sz="2000" dirty="0"/>
          </a:p>
          <a:p>
            <a:pPr marL="0" indent="0">
              <a:buNone/>
            </a:pPr>
            <a:r>
              <a:rPr lang="en-US" sz="2000" dirty="0" smtClean="0"/>
              <a:t>The “old” checks are entered as a receipt back to the city/town ledgers to the fund or funds from which they were originally drawn.  The checks are then removed from the outstanding check list.</a:t>
            </a:r>
          </a:p>
          <a:p>
            <a:pPr marL="0" indent="0">
              <a:buNone/>
            </a:pPr>
            <a:endParaRPr lang="en-US" sz="2000" dirty="0"/>
          </a:p>
          <a:p>
            <a:pPr marL="0" indent="0">
              <a:buNone/>
            </a:pPr>
            <a:r>
              <a:rPr lang="en-US" sz="2000" dirty="0" smtClean="0"/>
              <a:t>If the fund from which the check was originally drawn is not known or cannot be ascertained, the amount of the outstanding check shall be receipted into the city/town general fund</a:t>
            </a:r>
            <a:endParaRPr lang="en-US" sz="2000" dirty="0"/>
          </a:p>
        </p:txBody>
      </p:sp>
    </p:spTree>
    <p:extLst>
      <p:ext uri="{BB962C8B-B14F-4D97-AF65-F5344CB8AC3E}">
        <p14:creationId xmlns:p14="http://schemas.microsoft.com/office/powerpoint/2010/main" val="2875605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Year-End Duties</a:t>
            </a:r>
            <a:endParaRPr lang="en-US" sz="3200"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sz="2000" u="sng" dirty="0" smtClean="0"/>
              <a:t>Encumbered Appropriations:</a:t>
            </a:r>
          </a:p>
          <a:p>
            <a:pPr marL="0" indent="0">
              <a:buNone/>
            </a:pPr>
            <a:endParaRPr lang="en-US" sz="1200" dirty="0"/>
          </a:p>
          <a:p>
            <a:pPr marL="0" indent="0" algn="just">
              <a:buNone/>
            </a:pPr>
            <a:r>
              <a:rPr lang="en-US" sz="2000" dirty="0" smtClean="0"/>
              <a:t>	Those items under </a:t>
            </a:r>
            <a:r>
              <a:rPr lang="en-US" sz="2000" i="1" u="sng" dirty="0" smtClean="0"/>
              <a:t>purchase order</a:t>
            </a:r>
            <a:r>
              <a:rPr lang="en-US" sz="2000" dirty="0" smtClean="0"/>
              <a:t> or </a:t>
            </a:r>
            <a:r>
              <a:rPr lang="en-US" sz="2000" i="1" u="sng" dirty="0" smtClean="0"/>
              <a:t>contract</a:t>
            </a:r>
            <a:r>
              <a:rPr lang="en-US" sz="2000" dirty="0" smtClean="0"/>
              <a:t> are to be added for each appropriation account and the total carried to the new 2015 corresponding account.  The actual unpaid amount of the purchase orders or contracts should be totaled and shown as a separate amount on the appropriation ledger for 2015, with proper explanation, and added to the 2015 appropriation for the same purpose.</a:t>
            </a:r>
          </a:p>
          <a:p>
            <a:pPr marL="0" indent="0" algn="just">
              <a:buNone/>
            </a:pPr>
            <a:endParaRPr lang="en-US" sz="1100" dirty="0"/>
          </a:p>
          <a:p>
            <a:pPr marL="0" indent="0" algn="just">
              <a:buNone/>
            </a:pPr>
            <a:r>
              <a:rPr lang="en-US" sz="2000" dirty="0" smtClean="0"/>
              <a:t>	By carrying out this procedure, the 2015 budget will not be excepted to stand any expense not anticipated in making the budget.</a:t>
            </a:r>
          </a:p>
          <a:p>
            <a:pPr marL="0" indent="0" algn="just">
              <a:buNone/>
            </a:pPr>
            <a:endParaRPr lang="en-US" sz="1000" dirty="0"/>
          </a:p>
          <a:p>
            <a:pPr marL="0" indent="0" algn="just">
              <a:buNone/>
            </a:pPr>
            <a:r>
              <a:rPr lang="en-US" sz="2000" dirty="0" smtClean="0"/>
              <a:t>	We suggest the proper city/town officials make a listing of these encumbered items and make it a part of their minutes in their last business meeting of the year.  Keep in mind the appropriations encumbered and carried forward can be used for no other purpose other than the purchase order or contract for which they were appropriated.</a:t>
            </a:r>
          </a:p>
          <a:p>
            <a:pPr marL="0" indent="0" algn="just">
              <a:buNone/>
            </a:pPr>
            <a:endParaRPr lang="en-US" sz="2000" dirty="0"/>
          </a:p>
          <a:p>
            <a:pPr marL="0" indent="0" algn="just">
              <a:buNone/>
            </a:pPr>
            <a:endParaRPr lang="en-US" sz="2000" dirty="0"/>
          </a:p>
        </p:txBody>
      </p:sp>
    </p:spTree>
    <p:extLst>
      <p:ext uri="{BB962C8B-B14F-4D97-AF65-F5344CB8AC3E}">
        <p14:creationId xmlns:p14="http://schemas.microsoft.com/office/powerpoint/2010/main" val="642824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Year-End Duties</a:t>
            </a:r>
            <a:endParaRPr lang="en-US" sz="3200" dirty="0"/>
          </a:p>
        </p:txBody>
      </p:sp>
      <p:sp>
        <p:nvSpPr>
          <p:cNvPr id="3" name="Content Placeholder 2"/>
          <p:cNvSpPr>
            <a:spLocks noGrp="1"/>
          </p:cNvSpPr>
          <p:nvPr>
            <p:ph idx="1"/>
          </p:nvPr>
        </p:nvSpPr>
        <p:spPr>
          <a:xfrm>
            <a:off x="457200" y="1600200"/>
            <a:ext cx="8229600" cy="4800599"/>
          </a:xfrm>
        </p:spPr>
        <p:txBody>
          <a:bodyPr>
            <a:normAutofit fontScale="25000" lnSpcReduction="20000"/>
          </a:bodyPr>
          <a:lstStyle/>
          <a:p>
            <a:pPr marL="0" indent="0">
              <a:buNone/>
            </a:pPr>
            <a:endParaRPr lang="en-US" sz="4200" dirty="0" smtClean="0"/>
          </a:p>
          <a:p>
            <a:pPr marL="0" indent="0">
              <a:buNone/>
            </a:pPr>
            <a:r>
              <a:rPr lang="en-US" sz="8000" u="sng" dirty="0" smtClean="0"/>
              <a:t>Annual Operational Report – Local Road &amp; Street Operations:</a:t>
            </a:r>
          </a:p>
          <a:p>
            <a:pPr marL="0" indent="0">
              <a:buNone/>
            </a:pPr>
            <a:endParaRPr lang="en-US" sz="8000" dirty="0"/>
          </a:p>
          <a:p>
            <a:pPr marL="0" indent="0" algn="just">
              <a:buNone/>
            </a:pPr>
            <a:r>
              <a:rPr lang="en-US" sz="8000" dirty="0" smtClean="0"/>
              <a:t>	Indiana </a:t>
            </a:r>
            <a:r>
              <a:rPr lang="en-US" sz="8000" dirty="0"/>
              <a:t>Code 8-17-4.1 requires an operational report to be prepared by all cities and </a:t>
            </a:r>
            <a:r>
              <a:rPr lang="en-US" sz="8000" dirty="0" smtClean="0"/>
              <a:t>towns having </a:t>
            </a:r>
            <a:r>
              <a:rPr lang="en-US" sz="8000" dirty="0"/>
              <a:t>a population of 20,000 or more with road and street responsibilities. The report shall list </a:t>
            </a:r>
            <a:r>
              <a:rPr lang="en-US" sz="8000" dirty="0" smtClean="0"/>
              <a:t>all receipts </a:t>
            </a:r>
            <a:r>
              <a:rPr lang="en-US" sz="8000" dirty="0"/>
              <a:t>and disbursements related to the municipality’s road and street system made from any of </a:t>
            </a:r>
            <a:r>
              <a:rPr lang="en-US" sz="8000" dirty="0" smtClean="0"/>
              <a:t>the municipal  funds</a:t>
            </a:r>
            <a:r>
              <a:rPr lang="en-US" sz="8000" dirty="0"/>
              <a:t>.</a:t>
            </a:r>
          </a:p>
          <a:p>
            <a:pPr marL="0" indent="0" algn="just">
              <a:buNone/>
            </a:pPr>
            <a:endParaRPr lang="en-US" sz="4000" dirty="0" smtClean="0"/>
          </a:p>
          <a:p>
            <a:pPr marL="0" indent="0" algn="just">
              <a:buNone/>
            </a:pPr>
            <a:r>
              <a:rPr lang="en-US" sz="8000" dirty="0" smtClean="0"/>
              <a:t>	A </a:t>
            </a:r>
            <a:r>
              <a:rPr lang="en-US" sz="8000" dirty="0"/>
              <a:t>copy shall be filed with the State Board of Accounts, the governing body of the </a:t>
            </a:r>
            <a:r>
              <a:rPr lang="en-US" sz="8000" dirty="0" smtClean="0"/>
              <a:t>municipality, LTAP</a:t>
            </a:r>
            <a:r>
              <a:rPr lang="en-US" sz="8000" dirty="0"/>
              <a:t>, and the Planning Division of the State Department of Transportation by June 1 of the year </a:t>
            </a:r>
            <a:r>
              <a:rPr lang="en-US" sz="8000" dirty="0" smtClean="0"/>
              <a:t>next following </a:t>
            </a:r>
            <a:r>
              <a:rPr lang="en-US" sz="8000" dirty="0"/>
              <a:t>the operational report year. </a:t>
            </a:r>
            <a:r>
              <a:rPr lang="en-US" sz="8000" dirty="0" smtClean="0"/>
              <a:t>The report </a:t>
            </a:r>
            <a:r>
              <a:rPr lang="en-US" sz="8000" dirty="0"/>
              <a:t>shall also be made available to the public and press</a:t>
            </a:r>
            <a:r>
              <a:rPr lang="en-US" sz="8000" dirty="0" smtClean="0"/>
              <a:t>.</a:t>
            </a:r>
          </a:p>
          <a:p>
            <a:pPr marL="0" indent="0" algn="just">
              <a:buNone/>
            </a:pPr>
            <a:endParaRPr lang="en-US" sz="4000" dirty="0" smtClean="0"/>
          </a:p>
          <a:p>
            <a:pPr marL="0" indent="0" algn="just">
              <a:buNone/>
            </a:pPr>
            <a:r>
              <a:rPr lang="en-US" sz="8000" dirty="0" smtClean="0"/>
              <a:t>	The </a:t>
            </a:r>
            <a:r>
              <a:rPr lang="en-US" sz="8000" dirty="0"/>
              <a:t>annual operational report shall be prepared and filed on City and Town Form Number </a:t>
            </a:r>
            <a:r>
              <a:rPr lang="en-US" sz="8000" dirty="0" smtClean="0"/>
              <a:t>225.  A </a:t>
            </a:r>
            <a:r>
              <a:rPr lang="en-US" sz="8000" dirty="0"/>
              <a:t>copy of the report can be obtained on our website at </a:t>
            </a:r>
            <a:r>
              <a:rPr lang="en-US" sz="8000" dirty="0" smtClean="0"/>
              <a:t> </a:t>
            </a:r>
            <a:r>
              <a:rPr lang="en-US" sz="8000" dirty="0" smtClean="0">
                <a:hlinkClick r:id="rId2"/>
              </a:rPr>
              <a:t>www.in.gov/sboa</a:t>
            </a:r>
            <a:r>
              <a:rPr lang="en-US" sz="8000" dirty="0" smtClean="0"/>
              <a:t>  </a:t>
            </a:r>
            <a:r>
              <a:rPr lang="en-US" sz="8000" dirty="0"/>
              <a:t>by clicking on “</a:t>
            </a:r>
            <a:r>
              <a:rPr lang="en-US" sz="8000" dirty="0" smtClean="0"/>
              <a:t>Electronic Forms</a:t>
            </a:r>
            <a:r>
              <a:rPr lang="en-US" sz="8000" dirty="0"/>
              <a:t>.”</a:t>
            </a:r>
          </a:p>
          <a:p>
            <a:pPr marL="0" indent="0">
              <a:buNone/>
            </a:pPr>
            <a:endParaRPr lang="en-US" dirty="0"/>
          </a:p>
        </p:txBody>
      </p:sp>
    </p:spTree>
    <p:extLst>
      <p:ext uri="{BB962C8B-B14F-4D97-AF65-F5344CB8AC3E}">
        <p14:creationId xmlns:p14="http://schemas.microsoft.com/office/powerpoint/2010/main" val="1249000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Year-End Duties</a:t>
            </a:r>
            <a:endParaRPr lang="en-US" sz="3200" dirty="0"/>
          </a:p>
        </p:txBody>
      </p:sp>
      <p:sp>
        <p:nvSpPr>
          <p:cNvPr id="3" name="Content Placeholder 2"/>
          <p:cNvSpPr>
            <a:spLocks noGrp="1"/>
          </p:cNvSpPr>
          <p:nvPr>
            <p:ph idx="1"/>
          </p:nvPr>
        </p:nvSpPr>
        <p:spPr>
          <a:xfrm>
            <a:off x="457200" y="1447800"/>
            <a:ext cx="8229600" cy="5181600"/>
          </a:xfrm>
        </p:spPr>
        <p:txBody>
          <a:bodyPr>
            <a:normAutofit fontScale="92500" lnSpcReduction="20000"/>
          </a:bodyPr>
          <a:lstStyle/>
          <a:p>
            <a:pPr marL="0" indent="0">
              <a:buNone/>
            </a:pPr>
            <a:r>
              <a:rPr lang="en-US" sz="2400" u="sng" dirty="0" smtClean="0"/>
              <a:t>Names &amp; Addresses to County Treasurer:</a:t>
            </a:r>
          </a:p>
          <a:p>
            <a:pPr marL="0" indent="0">
              <a:buNone/>
            </a:pPr>
            <a:endParaRPr lang="en-US" sz="2000" dirty="0"/>
          </a:p>
          <a:p>
            <a:pPr marL="0" indent="0" algn="just">
              <a:buNone/>
            </a:pPr>
            <a:r>
              <a:rPr lang="en-US" sz="2200" dirty="0" smtClean="0"/>
              <a:t>	IC </a:t>
            </a:r>
            <a:r>
              <a:rPr lang="en-US" sz="2200" dirty="0"/>
              <a:t>6-1.1-22-14 states that on or before June 1 and December 1 of each year, the </a:t>
            </a:r>
            <a:r>
              <a:rPr lang="en-US" sz="2200" dirty="0" smtClean="0"/>
              <a:t>disbursing officer </a:t>
            </a:r>
            <a:r>
              <a:rPr lang="en-US" sz="2200" dirty="0"/>
              <a:t>of each political subdivision shall certify the name and address of each person who has </a:t>
            </a:r>
            <a:r>
              <a:rPr lang="en-US" sz="2200" dirty="0" smtClean="0"/>
              <a:t>money due the </a:t>
            </a:r>
            <a:r>
              <a:rPr lang="en-US" sz="2200" dirty="0"/>
              <a:t>person from the political subdivision to the county treasurer of each county in which the </a:t>
            </a:r>
            <a:r>
              <a:rPr lang="en-US" sz="2200" dirty="0" smtClean="0"/>
              <a:t>political subdivision </a:t>
            </a:r>
            <a:r>
              <a:rPr lang="en-US" sz="2200" dirty="0"/>
              <a:t>is located. </a:t>
            </a:r>
            <a:r>
              <a:rPr lang="en-US" sz="2200" dirty="0" smtClean="0"/>
              <a:t> Upon </a:t>
            </a:r>
            <a:r>
              <a:rPr lang="en-US" sz="2200" dirty="0"/>
              <a:t>the receipt of this information, the county treasurer shall search the </a:t>
            </a:r>
            <a:r>
              <a:rPr lang="en-US" sz="2200" dirty="0" smtClean="0"/>
              <a:t>records to </a:t>
            </a:r>
            <a:r>
              <a:rPr lang="en-US" sz="2200" dirty="0"/>
              <a:t>ascertain if any person so certified is delinquent in the payment of property taxes.</a:t>
            </a:r>
          </a:p>
          <a:p>
            <a:pPr marL="0" indent="0" algn="just">
              <a:buNone/>
            </a:pPr>
            <a:endParaRPr lang="en-US" sz="1100" dirty="0" smtClean="0"/>
          </a:p>
          <a:p>
            <a:pPr marL="0" indent="0" algn="just">
              <a:buNone/>
            </a:pPr>
            <a:r>
              <a:rPr lang="en-US" sz="2200" dirty="0" smtClean="0"/>
              <a:t>	IC </a:t>
            </a:r>
            <a:r>
              <a:rPr lang="en-US" sz="2200" dirty="0"/>
              <a:t>6-1.1-22-15 states that if the county treasurer finds that a person whose name is </a:t>
            </a:r>
            <a:r>
              <a:rPr lang="en-US" sz="2200" dirty="0" smtClean="0"/>
              <a:t> certified to him </a:t>
            </a:r>
            <a:r>
              <a:rPr lang="en-US" sz="2200" dirty="0"/>
              <a:t>under 6-1.1-22-14 is delinquent in the payment of taxes, he shall certify the name of that person </a:t>
            </a:r>
            <a:r>
              <a:rPr lang="en-US" sz="2200" dirty="0" smtClean="0"/>
              <a:t>and the </a:t>
            </a:r>
            <a:r>
              <a:rPr lang="en-US" sz="2200" dirty="0"/>
              <a:t>amount of delinquency to the official of the political subdivision who is to make payment to the person.</a:t>
            </a:r>
          </a:p>
          <a:p>
            <a:pPr marL="0" indent="0" algn="just">
              <a:buNone/>
            </a:pPr>
            <a:endParaRPr lang="en-US" sz="1100" dirty="0" smtClean="0"/>
          </a:p>
          <a:p>
            <a:pPr marL="0" indent="0" algn="just">
              <a:buNone/>
            </a:pPr>
            <a:r>
              <a:rPr lang="en-US" sz="2200" dirty="0" smtClean="0"/>
              <a:t>	The </a:t>
            </a:r>
            <a:r>
              <a:rPr lang="en-US" sz="2200" dirty="0"/>
              <a:t>disbursing officer </a:t>
            </a:r>
            <a:r>
              <a:rPr lang="en-US" sz="2200" i="1" u="sng" dirty="0"/>
              <a:t>shall</a:t>
            </a:r>
            <a:r>
              <a:rPr lang="en-US" sz="2200" dirty="0"/>
              <a:t> periodically make deductions from money due the person and shall pay </a:t>
            </a:r>
            <a:r>
              <a:rPr lang="en-US" sz="2200" dirty="0" smtClean="0"/>
              <a:t>the amount </a:t>
            </a:r>
            <a:r>
              <a:rPr lang="en-US" sz="2200" dirty="0"/>
              <a:t>of these deductions to the county treasurer. (Our emphasis)</a:t>
            </a:r>
          </a:p>
        </p:txBody>
      </p:sp>
    </p:spTree>
    <p:extLst>
      <p:ext uri="{BB962C8B-B14F-4D97-AF65-F5344CB8AC3E}">
        <p14:creationId xmlns:p14="http://schemas.microsoft.com/office/powerpoint/2010/main" val="1825743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dirty="0" smtClean="0"/>
              <a:t>Todd Caldwell:  </a:t>
            </a:r>
            <a:r>
              <a:rPr lang="en-US" dirty="0" smtClean="0">
                <a:hlinkClick r:id="rId2"/>
              </a:rPr>
              <a:t>tcaldwell@sboa.in.gov</a:t>
            </a:r>
            <a:endParaRPr lang="en-US" dirty="0" smtClean="0"/>
          </a:p>
          <a:p>
            <a:pPr marL="0" indent="0" algn="ctr">
              <a:buNone/>
            </a:pPr>
            <a:r>
              <a:rPr lang="en-US" dirty="0" smtClean="0"/>
              <a:t>Susan Gordon:	</a:t>
            </a:r>
            <a:r>
              <a:rPr lang="en-US" dirty="0" smtClean="0">
                <a:hlinkClick r:id="rId3"/>
              </a:rPr>
              <a:t>sgordon@sboa.in.gov</a:t>
            </a:r>
            <a:r>
              <a:rPr lang="en-US" dirty="0" smtClean="0"/>
              <a:t> </a:t>
            </a:r>
          </a:p>
          <a:p>
            <a:pPr marL="0" indent="0" algn="ctr">
              <a:buNone/>
            </a:pPr>
            <a:endParaRPr lang="en-US" dirty="0"/>
          </a:p>
          <a:p>
            <a:pPr marL="0" indent="0" algn="ctr">
              <a:buNone/>
            </a:pPr>
            <a:r>
              <a:rPr lang="en-US" dirty="0" smtClean="0"/>
              <a:t>Phone (317) 232-2513</a:t>
            </a:r>
            <a:endParaRPr lang="en-US" dirty="0"/>
          </a:p>
        </p:txBody>
      </p:sp>
    </p:spTree>
    <p:extLst>
      <p:ext uri="{BB962C8B-B14F-4D97-AF65-F5344CB8AC3E}">
        <p14:creationId xmlns:p14="http://schemas.microsoft.com/office/powerpoint/2010/main" val="708599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168</Words>
  <Application>Microsoft Office PowerPoint</Application>
  <PresentationFormat>On-screen Show (4:3)</PresentationFormat>
  <Paragraphs>48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Year-End Duties</vt:lpstr>
      <vt:lpstr>Year-End Duties</vt:lpstr>
      <vt:lpstr>Year-End Duties</vt:lpstr>
      <vt:lpstr>Year-End Duties</vt:lpstr>
      <vt:lpstr>Year-End Duties</vt:lpstr>
      <vt:lpstr>Year-End Duties</vt:lpstr>
      <vt:lpstr>Contact Information</vt:lpstr>
    </vt:vector>
  </TitlesOfParts>
  <Company>State of Indiana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Year-End Duties</dc:title>
  <dc:creator>Caldwell, Todd</dc:creator>
  <cp:lastModifiedBy>Caldwell, Todd</cp:lastModifiedBy>
  <cp:revision>7</cp:revision>
  <cp:lastPrinted>2014-09-29T18:14:38Z</cp:lastPrinted>
  <dcterms:created xsi:type="dcterms:W3CDTF">2014-09-29T17:29:51Z</dcterms:created>
  <dcterms:modified xsi:type="dcterms:W3CDTF">2014-09-30T14:02:28Z</dcterms:modified>
</cp:coreProperties>
</file>